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7" r:id="rId9"/>
    <p:sldId id="264" r:id="rId10"/>
    <p:sldId id="268" r:id="rId11"/>
    <p:sldId id="266" r:id="rId12"/>
    <p:sldId id="269" r:id="rId13"/>
    <p:sldId id="280" r:id="rId14"/>
    <p:sldId id="281" r:id="rId15"/>
    <p:sldId id="282" r:id="rId16"/>
    <p:sldId id="283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40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96258B-7427-402E-B61C-3891DBA5D9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0198AF-8F64-4420-98D0-5A3F15E911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DD495-73F5-4585-9D9F-82B530B2DD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A35A0-5495-4F64-B08D-5351CBF794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CCBEE-3C0B-4799-B937-067E63A365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1E6EF-AD1F-436B-859E-6A73AD7D64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A05B2-A489-4169-90B9-1A2D40B51E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544AC-1D33-4B2C-A6CD-9C7E76B6CD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A736F-77FE-426C-9F8B-25151047AF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79A03-3AF1-48E9-808F-0E386F31B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60312-8685-484E-B942-C727B94D39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DE194-EBFF-48C0-B5FF-CD18626AFC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A945A98-2FA6-4E4A-97C6-616C248A99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file:///D:\&#1052;&#1040;&#1056;&#1048;&#1053;&#1040;%20&#1044;&#1054;&#1052;\&#1060;&#1048;&#1047;&#1048;&#1050;&#1040;%202010-2011\10%20&#1087;&#1088;&#1086;&#1092;&#1080;&#1083;&#1100;\http.doc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D:\&#1052;&#1040;&#1056;&#1048;&#1053;&#1040;%20&#1044;&#1054;&#1052;\&#1060;&#1048;&#1047;&#1048;&#1050;&#1040;%202010-2011\10%20&#1087;&#1088;&#1086;&#1092;&#1080;&#1083;&#1100;\http.doc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5288" y="115888"/>
            <a:ext cx="8280400" cy="1974850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chemeClr val="bg1"/>
                </a:solidFill>
              </a:rPr>
              <a:t>ФИЗИКА И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ПОЗНАНИЕ МИРА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ЧТО ИЗУЧАЕТ ФИЗИКА?</a:t>
            </a:r>
          </a:p>
        </p:txBody>
      </p:sp>
      <p:pic>
        <p:nvPicPr>
          <p:cNvPr id="4099" name="Picture 6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268413"/>
            <a:ext cx="5184775" cy="484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5724525" y="1773238"/>
            <a:ext cx="3024188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latin typeface="Arial Black" pitchFamily="34" charset="0"/>
              </a:rPr>
              <a:t>Физика изучает мир, в котором мы живем, явления, в нем происходящие, открывает законы, которым подчиняются все эти явления, устанавливает их взаимосвязи.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/>
                </a:solidFill>
              </a:rPr>
              <a:t>Возникновение физики.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123" name="Picture 4" descr="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2349500"/>
            <a:ext cx="1981200" cy="2520950"/>
          </a:xfrm>
          <a:noFill/>
          <a:ln>
            <a:solidFill>
              <a:srgbClr val="000000"/>
            </a:solidFill>
          </a:ln>
        </p:spPr>
      </p:pic>
      <p:sp>
        <p:nvSpPr>
          <p:cNvPr id="5124" name="WordArt 5"/>
          <p:cNvSpPr>
            <a:spLocks noChangeArrowheads="1" noChangeShapeType="1" noTextEdit="1"/>
          </p:cNvSpPr>
          <p:nvPr/>
        </p:nvSpPr>
        <p:spPr bwMode="auto">
          <a:xfrm>
            <a:off x="250825" y="4868863"/>
            <a:ext cx="2628900" cy="533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ПТОЛЕМЕЙ</a:t>
            </a: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1116013" y="1196975"/>
            <a:ext cx="7272337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latin typeface="Arial Black" pitchFamily="34" charset="0"/>
              </a:rPr>
              <a:t>Каждый школьник знаком теперь с истинами, </a:t>
            </a:r>
          </a:p>
          <a:p>
            <a:pPr algn="ctr">
              <a:spcBef>
                <a:spcPct val="50000"/>
              </a:spcBef>
            </a:pPr>
            <a:r>
              <a:rPr lang="ru-RU" dirty="0">
                <a:latin typeface="Arial Black" pitchFamily="34" charset="0"/>
              </a:rPr>
              <a:t>за которые Архимед отдал бы жизнь. </a:t>
            </a:r>
          </a:p>
        </p:txBody>
      </p:sp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2339975" y="3213100"/>
            <a:ext cx="3816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latin typeface="Arial Black" pitchFamily="34" charset="0"/>
              </a:rPr>
              <a:t>Научный дух зародился в Древней Греции</a:t>
            </a:r>
            <a:r>
              <a:rPr lang="ru-RU" dirty="0"/>
              <a:t> </a:t>
            </a:r>
          </a:p>
        </p:txBody>
      </p:sp>
      <p:pic>
        <p:nvPicPr>
          <p:cNvPr id="5127" name="Picture 8" descr="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2276475"/>
            <a:ext cx="2103437" cy="2622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128" name="WordArt 9"/>
          <p:cNvSpPr>
            <a:spLocks noChangeArrowheads="1" noChangeShapeType="1" noTextEdit="1"/>
          </p:cNvSpPr>
          <p:nvPr/>
        </p:nvSpPr>
        <p:spPr bwMode="auto">
          <a:xfrm>
            <a:off x="6011863" y="4941888"/>
            <a:ext cx="2628900" cy="533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ГАЛИЛЕЙ</a:t>
            </a:r>
          </a:p>
        </p:txBody>
      </p:sp>
      <p:sp>
        <p:nvSpPr>
          <p:cNvPr id="5129" name="Text Box 10"/>
          <p:cNvSpPr txBox="1">
            <a:spLocks noChangeArrowheads="1"/>
          </p:cNvSpPr>
          <p:nvPr/>
        </p:nvSpPr>
        <p:spPr bwMode="auto">
          <a:xfrm>
            <a:off x="4895850" y="5643578"/>
            <a:ext cx="424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latin typeface="Arial Black" pitchFamily="34" charset="0"/>
              </a:rPr>
              <a:t>Ученый, положивший начало физике, как науке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tx1"/>
                </a:solidFill>
              </a:rPr>
              <a:t>Материя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967287"/>
          </a:xfrm>
        </p:spPr>
        <p:txBody>
          <a:bodyPr/>
          <a:lstStyle/>
          <a:p>
            <a:pPr algn="ctr" eaLnBrk="1" hangingPunct="1"/>
            <a:r>
              <a:rPr lang="ru-RU" dirty="0" smtClean="0"/>
              <a:t>Все то, что существует во Вселенной, независимо от нашего сознания. Материя в нашем мире существует в виде </a:t>
            </a:r>
            <a:r>
              <a:rPr lang="ru-RU" b="1" i="1" dirty="0" smtClean="0"/>
              <a:t>вещества</a:t>
            </a:r>
            <a:r>
              <a:rPr lang="ru-RU" dirty="0" smtClean="0"/>
              <a:t> и поля </a:t>
            </a:r>
          </a:p>
        </p:txBody>
      </p:sp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3429000"/>
            <a:ext cx="6119813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/>
                </a:solidFill>
              </a:rPr>
              <a:t>Что и как изучает физика</a:t>
            </a:r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1750" y="1258888"/>
            <a:ext cx="8788400" cy="45370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777875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chemeClr val="bg1"/>
                </a:solidFill>
              </a:rPr>
              <a:t>ТЕХНИЧЕСКИЕ УСТРОЙСТВА ДЛЯ ИЗУЧЕНИЯ ВСЕЛЕННОЙ</a:t>
            </a:r>
            <a:r>
              <a:rPr lang="ru-RU" sz="4000" dirty="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9219" name="Picture 4" descr="star_refraktor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341438"/>
            <a:ext cx="2560638" cy="3132137"/>
          </a:xfrm>
          <a:noFill/>
        </p:spPr>
      </p:pic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0" y="4508500"/>
            <a:ext cx="3097213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/>
              <a:t>Старинный рефрактор</a:t>
            </a:r>
          </a:p>
          <a:p>
            <a:pPr algn="ctr">
              <a:spcBef>
                <a:spcPct val="50000"/>
              </a:spcBef>
            </a:pPr>
            <a:r>
              <a:rPr lang="ru-RU" b="1" dirty="0"/>
              <a:t>линзовый</a:t>
            </a:r>
            <a:r>
              <a:rPr lang="ru-RU" dirty="0"/>
              <a:t> </a:t>
            </a:r>
          </a:p>
        </p:txBody>
      </p:sp>
      <p:pic>
        <p:nvPicPr>
          <p:cNvPr id="9221" name="Picture 6" descr="3708рефлектор Ньюто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924175"/>
            <a:ext cx="210185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2771775" y="5445125"/>
            <a:ext cx="295275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/>
              <a:t>Рефлектор Ньютона</a:t>
            </a:r>
          </a:p>
          <a:p>
            <a:pPr algn="ctr">
              <a:spcBef>
                <a:spcPct val="50000"/>
              </a:spcBef>
            </a:pPr>
            <a:r>
              <a:rPr lang="ru-RU" b="1" dirty="0"/>
              <a:t>зеркальный</a:t>
            </a:r>
            <a:r>
              <a:rPr lang="ru-RU" dirty="0"/>
              <a:t> </a:t>
            </a:r>
          </a:p>
        </p:txBody>
      </p:sp>
      <p:pic>
        <p:nvPicPr>
          <p:cNvPr id="9223" name="Picture 8" descr="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063" y="2708275"/>
            <a:ext cx="320675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Text Box 9"/>
          <p:cNvSpPr txBox="1">
            <a:spLocks noChangeArrowheads="1"/>
          </p:cNvSpPr>
          <p:nvPr/>
        </p:nvSpPr>
        <p:spPr bwMode="auto">
          <a:xfrm>
            <a:off x="5435600" y="1628775"/>
            <a:ext cx="34575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/>
              <a:t>Вершина потухшего вулкана </a:t>
            </a:r>
            <a:r>
              <a:rPr lang="ru-RU" b="1" dirty="0" err="1"/>
              <a:t>Мауна-Кеа</a:t>
            </a:r>
            <a:r>
              <a:rPr lang="ru-RU" b="1" dirty="0"/>
              <a:t> высотой 4200 м (остров Гавайи)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1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1341438"/>
            <a:ext cx="4105275" cy="3752850"/>
          </a:xfrm>
          <a:noFill/>
        </p:spPr>
      </p:pic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395288" y="5229225"/>
            <a:ext cx="3384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/>
              <a:t>Радиотелескоп в </a:t>
            </a:r>
            <a:r>
              <a:rPr lang="ru-RU" b="1" dirty="0" err="1"/>
              <a:t>Аресибо</a:t>
            </a:r>
            <a:r>
              <a:rPr lang="ru-RU" b="1" dirty="0"/>
              <a:t> Пуэрто-Рико</a:t>
            </a:r>
          </a:p>
        </p:txBody>
      </p:sp>
      <p:pic>
        <p:nvPicPr>
          <p:cNvPr id="10244" name="Picture 6" descr="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1773238"/>
            <a:ext cx="3384550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4859338" y="5084763"/>
            <a:ext cx="38893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/>
              <a:t>Современная спутниковая обсерватория, работающая в инфракрасном диапазоне </a:t>
            </a:r>
          </a:p>
        </p:txBody>
      </p:sp>
      <p:sp>
        <p:nvSpPr>
          <p:cNvPr id="10246" name="Rectangle 9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777875"/>
          </a:xfrm>
          <a:noFill/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chemeClr val="bg1"/>
                </a:solidFill>
              </a:rPr>
              <a:t>ТЕХНИЧЕСКИЕ УСТРОЙСТВА ДЛЯ ИЗУЧЕНИЯ ВСЕЛЕННОЙ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dirty="0" smtClean="0">
                <a:solidFill>
                  <a:schemeClr val="bg1"/>
                </a:solidFill>
              </a:rPr>
              <a:t>ЭТАПЫ НАУЧНОГО ПОЗНАНИЯ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endParaRPr lang="ru-RU" sz="4000" b="1" dirty="0" smtClean="0"/>
          </a:p>
        </p:txBody>
      </p:sp>
      <p:pic>
        <p:nvPicPr>
          <p:cNvPr id="11267" name="Picture 4" descr="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63713" y="1341438"/>
            <a:ext cx="5781675" cy="3752850"/>
          </a:xfrm>
          <a:noFill/>
        </p:spPr>
      </p:pic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755650" y="5229225"/>
            <a:ext cx="8064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/>
              <a:t>Любопытство. С него все и началось.</a:t>
            </a:r>
          </a:p>
          <a:p>
            <a:pPr algn="ctr"/>
            <a:r>
              <a:rPr lang="ru-RU" b="1" dirty="0"/>
              <a:t> </a:t>
            </a:r>
            <a:r>
              <a:rPr lang="ru-RU" b="1" i="1" dirty="0"/>
              <a:t>П. Джеймс, Дж. Мартин  «Все возможные миры»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/>
                </a:solidFill>
              </a:rPr>
              <a:t>Научная гипотеза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90713"/>
            <a:ext cx="4679950" cy="420211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800" b="1" i="1" dirty="0" smtClean="0"/>
              <a:t>научная гипотеза</a:t>
            </a:r>
            <a:r>
              <a:rPr lang="ru-RU" sz="2800" dirty="0" smtClean="0"/>
              <a:t> является предположением о том, что существует связь между известным и вновь объясняемым явлением. Но те гипотезы, которые не нашли подтверждения в экспериментах, считаются </a:t>
            </a:r>
            <a:r>
              <a:rPr lang="ru-RU" sz="2800" b="1" i="1" dirty="0" smtClean="0"/>
              <a:t>ложными</a:t>
            </a:r>
            <a:r>
              <a:rPr lang="ru-RU" sz="2800" dirty="0" smtClean="0"/>
              <a:t> и отвергаются</a:t>
            </a:r>
          </a:p>
        </p:txBody>
      </p:sp>
      <p:pic>
        <p:nvPicPr>
          <p:cNvPr id="12292" name="Picture 4" descr="Ньют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7763" y="1916113"/>
            <a:ext cx="2081212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6372225" y="5013325"/>
            <a:ext cx="2303463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 i="1" dirty="0"/>
              <a:t>И. Ньютон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4800" b="1" dirty="0" smtClean="0">
                <a:solidFill>
                  <a:schemeClr val="bg1"/>
                </a:solidFill>
              </a:rPr>
              <a:t>Теория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/>
              <a:t>Галилей </a:t>
            </a:r>
          </a:p>
          <a:p>
            <a:pPr algn="ctr" eaLnBrk="1" hangingPunct="1">
              <a:buFontTx/>
              <a:buNone/>
            </a:pPr>
            <a:r>
              <a:rPr lang="ru-RU" dirty="0" smtClean="0"/>
              <a:t>Свободное падение тел</a:t>
            </a:r>
          </a:p>
          <a:p>
            <a:pPr algn="ctr" eaLnBrk="1" hangingPunct="1">
              <a:buFontTx/>
              <a:buNone/>
            </a:pPr>
            <a:endParaRPr lang="ru-RU" dirty="0" smtClean="0"/>
          </a:p>
          <a:p>
            <a:pPr algn="ctr" eaLnBrk="1" hangingPunct="1">
              <a:buFontTx/>
              <a:buNone/>
            </a:pPr>
            <a:r>
              <a:rPr lang="ru-RU" dirty="0" smtClean="0"/>
              <a:t>Ньютон </a:t>
            </a:r>
          </a:p>
          <a:p>
            <a:pPr algn="ctr" eaLnBrk="1" hangingPunct="1">
              <a:buFontTx/>
              <a:buNone/>
            </a:pPr>
            <a:r>
              <a:rPr lang="ru-RU" dirty="0" smtClean="0"/>
              <a:t>Закон Всемирного тяготения</a:t>
            </a:r>
          </a:p>
          <a:p>
            <a:pPr algn="ctr" eaLnBrk="1" hangingPunct="1">
              <a:buFontTx/>
              <a:buNone/>
            </a:pPr>
            <a:endParaRPr lang="ru-RU" dirty="0" smtClean="0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4500563" y="2781300"/>
            <a:ext cx="0" cy="6477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4500563" y="4508500"/>
            <a:ext cx="0" cy="6477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323850" y="5157788"/>
            <a:ext cx="84963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/>
              <a:t>Результаты теории проверяются постоянно </a:t>
            </a:r>
            <a:r>
              <a:rPr lang="ru-RU" sz="2000" b="1" i="1" dirty="0"/>
              <a:t>экспериментом</a:t>
            </a:r>
            <a:r>
              <a:rPr lang="ru-RU" dirty="0"/>
              <a:t>, который является </a:t>
            </a:r>
            <a:r>
              <a:rPr lang="ru-RU" sz="2400" b="1" i="1" dirty="0"/>
              <a:t>критерием</a:t>
            </a:r>
            <a:r>
              <a:rPr lang="ru-RU" b="1" i="1" dirty="0"/>
              <a:t> </a:t>
            </a:r>
            <a:r>
              <a:rPr lang="ru-RU" dirty="0"/>
              <a:t>правильности теории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pPr eaLnBrk="1" hangingPunct="1"/>
            <a:r>
              <a:rPr lang="ru-RU" sz="3600" b="1" dirty="0" smtClean="0">
                <a:solidFill>
                  <a:schemeClr val="bg1"/>
                </a:solidFill>
              </a:rPr>
              <a:t>ФУНДАМЕНТАЛЬНЫЕ ФИЗИЧЕСКИЕ ТЕОРИИ</a:t>
            </a:r>
            <a:r>
              <a:rPr lang="ru-RU" sz="40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557338"/>
            <a:ext cx="8713787" cy="460851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3600" b="1" i="1" smtClean="0"/>
              <a:t>Особенность фундаментальных физических теорий </a:t>
            </a:r>
            <a:r>
              <a:rPr lang="ru-RU" sz="3600" smtClean="0"/>
              <a:t>– </a:t>
            </a:r>
          </a:p>
          <a:p>
            <a:pPr algn="ctr" eaLnBrk="1" hangingPunct="1">
              <a:buFontTx/>
              <a:buNone/>
            </a:pPr>
            <a:r>
              <a:rPr lang="ru-RU" sz="3600" smtClean="0"/>
              <a:t>в их преемственности: </a:t>
            </a:r>
          </a:p>
          <a:p>
            <a:pPr algn="ctr" eaLnBrk="1" hangingPunct="1">
              <a:buFontTx/>
              <a:buNone/>
            </a:pPr>
            <a:r>
              <a:rPr lang="ru-RU" sz="3600" smtClean="0"/>
              <a:t>более общая теория включает частные, уже известные законы </a:t>
            </a:r>
          </a:p>
          <a:p>
            <a:pPr algn="ctr" eaLnBrk="1" hangingPunct="1">
              <a:buFontTx/>
              <a:buNone/>
            </a:pPr>
            <a:r>
              <a:rPr lang="ru-RU" sz="3600" smtClean="0"/>
              <a:t>определяет границы                           использования предыдущей теории.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357298"/>
          </a:xfrm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600" kern="1200" cap="all" dirty="0">
                <a:effectLst>
                  <a:reflection blurRad="12700" stA="48000" endA="300" endPos="55000" dir="5400000" sy="-90000" algn="bl" rotWithShape="0"/>
                </a:effectLst>
              </a:rPr>
              <a:t>Физические законы и теории, границы их применимости 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700" smtClean="0"/>
              <a:t>В результате обобщения экспериментальных фактов, а также результатов деятельности людей устанавливаются </a:t>
            </a:r>
            <a:r>
              <a:rPr lang="ru-RU" sz="2700" b="1" smtClean="0">
                <a:solidFill>
                  <a:srgbClr val="FF0000"/>
                </a:solidFill>
              </a:rPr>
              <a:t>физические законы</a:t>
            </a:r>
            <a:r>
              <a:rPr lang="ru-RU" sz="2700" b="1" smtClean="0"/>
              <a:t> </a:t>
            </a:r>
            <a:r>
              <a:rPr lang="ru-RU" sz="2700" smtClean="0"/>
              <a:t>— устойчивые повторяющиеся объективные закономерности, существующие в природе. Наиболее важные законы устанавливают связь между физическими величинами, для чего необходимо эти величины измерять.</a:t>
            </a:r>
          </a:p>
          <a:p>
            <a:pPr eaLnBrk="1" hangingPunct="1">
              <a:lnSpc>
                <a:spcPct val="80000"/>
              </a:lnSpc>
            </a:pPr>
            <a:r>
              <a:rPr lang="ru-RU" sz="2700" b="1" smtClean="0">
                <a:solidFill>
                  <a:srgbClr val="FF0000"/>
                </a:solidFill>
              </a:rPr>
              <a:t>Научный метод</a:t>
            </a:r>
            <a:r>
              <a:rPr lang="ru-RU" sz="2700" smtClean="0"/>
              <a:t>, опираясь на опыт, отыскивают </a:t>
            </a:r>
            <a:r>
              <a:rPr lang="ru-RU" sz="2700" b="1" smtClean="0"/>
              <a:t>количественные</a:t>
            </a:r>
            <a:r>
              <a:rPr lang="ru-RU" sz="2700" smtClean="0"/>
              <a:t> (математически формулируемые) </a:t>
            </a:r>
            <a:r>
              <a:rPr lang="ru-RU" sz="2700" b="1" smtClean="0"/>
              <a:t>законы природы</a:t>
            </a:r>
            <a:r>
              <a:rPr lang="ru-RU" sz="2700" smtClean="0"/>
              <a:t>; открытые законы проверяются практикой;</a:t>
            </a:r>
          </a:p>
        </p:txBody>
      </p:sp>
      <p:pic>
        <p:nvPicPr>
          <p:cNvPr id="15364" name="Picture 2" descr="http://markx.narod.ru/pic/poznani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2" descr="http://markx.narod.ru/pic/poznani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/>
                </a:solidFill>
              </a:rPr>
              <a:t>ФИЗИЧЕСКИЕ ВЕЛИЧИНЫ </a:t>
            </a:r>
          </a:p>
        </p:txBody>
      </p:sp>
      <p:pic>
        <p:nvPicPr>
          <p:cNvPr id="25603" name="Рисунок 13" descr="длина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lum bright="-6000" contrast="24000"/>
          </a:blip>
          <a:srcRect/>
          <a:stretch>
            <a:fillRect/>
          </a:stretch>
        </p:blipFill>
        <p:spPr>
          <a:xfrm>
            <a:off x="971550" y="1412875"/>
            <a:ext cx="7343775" cy="2273300"/>
          </a:xfrm>
          <a:noFill/>
          <a:ln w="25400">
            <a:solidFill>
              <a:srgbClr val="FF00FF"/>
            </a:solidFill>
          </a:ln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0" y="3860800"/>
            <a:ext cx="896461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/>
              <a:t>ДЛИНА</a:t>
            </a:r>
          </a:p>
          <a:p>
            <a:pPr algn="ctr">
              <a:spcBef>
                <a:spcPct val="50000"/>
              </a:spcBef>
            </a:pPr>
            <a:r>
              <a:rPr lang="ru-RU" sz="2400" b="1" i="1" dirty="0"/>
              <a:t>Длина</a:t>
            </a:r>
            <a:r>
              <a:rPr lang="ru-RU" sz="2400" b="1" dirty="0"/>
              <a:t> </a:t>
            </a:r>
            <a:r>
              <a:rPr lang="ru-RU" sz="2400" b="1" i="1" dirty="0"/>
              <a:t>–</a:t>
            </a:r>
            <a:r>
              <a:rPr lang="ru-RU" sz="2400" b="1" dirty="0"/>
              <a:t> </a:t>
            </a:r>
            <a:r>
              <a:rPr lang="ru-RU" sz="2400" b="1" i="1" dirty="0"/>
              <a:t>мера для измерения расстояния</a:t>
            </a:r>
            <a:r>
              <a:rPr lang="ru-RU" sz="2400" b="1" dirty="0"/>
              <a:t> </a:t>
            </a:r>
          </a:p>
          <a:p>
            <a:pPr algn="ctr">
              <a:spcBef>
                <a:spcPct val="50000"/>
              </a:spcBef>
            </a:pPr>
            <a:r>
              <a:rPr lang="ru-RU" sz="2400" b="1" dirty="0"/>
              <a:t> </a:t>
            </a:r>
            <a:r>
              <a:rPr lang="ru-RU" sz="2400" b="1" i="1" dirty="0"/>
              <a:t>Метр </a:t>
            </a:r>
            <a:r>
              <a:rPr lang="ru-RU" sz="2400" b="1" dirty="0"/>
              <a:t>– </a:t>
            </a:r>
            <a:r>
              <a:rPr lang="ru-RU" sz="2400" b="1" i="1" dirty="0"/>
              <a:t>единица длины, равная расстоянию, которое проходит свет в вакууме за время ½ 99 792 458 с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684213" y="6381750"/>
            <a:ext cx="15843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000">
                <a:hlinkClick r:id="rId3" action="ppaction://hlinkfile"/>
              </a:rPr>
              <a:t>..\..\http.doc</a:t>
            </a:r>
            <a:endParaRPr lang="ru-RU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/>
                </a:solidFill>
              </a:rPr>
              <a:t>ФИЗИЧЕСКИЕ ВЕЛИЧИНЫ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341438"/>
            <a:ext cx="20161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3095625" y="2133600"/>
            <a:ext cx="60483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 dirty="0"/>
              <a:t>Время – мера измерение разных промежутков времени</a:t>
            </a:r>
            <a:r>
              <a:rPr lang="ru-RU" sz="2400" b="1" dirty="0"/>
              <a:t> 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4643438" y="1412875"/>
            <a:ext cx="30241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/>
              <a:t>ВРЕМЯ</a:t>
            </a:r>
          </a:p>
        </p:txBody>
      </p:sp>
      <p:pic>
        <p:nvPicPr>
          <p:cNvPr id="26630" name="Рисунок 30" descr="10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215900" y="3357563"/>
            <a:ext cx="860425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179388" y="5661025"/>
            <a:ext cx="89646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 dirty="0"/>
              <a:t>Секунда – эта единица времени, равная 9 192 631 770 периодам излучения изотопа атома цезия – 133</a:t>
            </a:r>
            <a:r>
              <a:rPr lang="ru-RU" sz="2400" b="1" dirty="0"/>
              <a:t> 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-1065213" y="58975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468313" y="6491288"/>
            <a:ext cx="15827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000">
                <a:hlinkClick r:id="rId4" action="ppaction://hlinkfile"/>
              </a:rPr>
              <a:t>..\..\http.doc</a:t>
            </a:r>
            <a:endParaRPr lang="ru-RU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/>
                </a:solidFill>
              </a:rPr>
              <a:t>ФИЗИЧЕСКИЕ ВЕЛИЧИНЫ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2843213" y="1196975"/>
            <a:ext cx="34559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/>
              <a:t>МАССА </a:t>
            </a:r>
          </a:p>
        </p:txBody>
      </p:sp>
      <p:pic>
        <p:nvPicPr>
          <p:cNvPr id="27652" name="Рисунок 32" descr="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1628775"/>
            <a:ext cx="8982075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653" name="Group 5"/>
          <p:cNvGrpSpPr>
            <a:grpSpLocks noChangeAspect="1"/>
          </p:cNvGrpSpPr>
          <p:nvPr/>
        </p:nvGrpSpPr>
        <p:grpSpPr bwMode="auto">
          <a:xfrm>
            <a:off x="-642974" y="3929066"/>
            <a:ext cx="10080626" cy="1824038"/>
            <a:chOff x="2272" y="1424"/>
            <a:chExt cx="7200" cy="1875"/>
          </a:xfrm>
        </p:grpSpPr>
        <p:sp>
          <p:nvSpPr>
            <p:cNvPr id="27655" name="AutoShape 6"/>
            <p:cNvSpPr>
              <a:spLocks noChangeAspect="1" noChangeArrowheads="1"/>
            </p:cNvSpPr>
            <p:nvPr/>
          </p:nvSpPr>
          <p:spPr bwMode="auto">
            <a:xfrm>
              <a:off x="2272" y="1424"/>
              <a:ext cx="7200" cy="1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56" name="Rectangle 7"/>
            <p:cNvSpPr>
              <a:spLocks noChangeArrowheads="1"/>
            </p:cNvSpPr>
            <p:nvPr/>
          </p:nvSpPr>
          <p:spPr bwMode="auto">
            <a:xfrm>
              <a:off x="2837" y="2121"/>
              <a:ext cx="846" cy="4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2400" b="1" dirty="0"/>
                <a:t>Масса</a:t>
              </a:r>
              <a:endParaRPr lang="ru-RU" sz="2400" dirty="0"/>
            </a:p>
          </p:txBody>
        </p:sp>
        <p:sp>
          <p:nvSpPr>
            <p:cNvPr id="27657" name="Rectangle 8"/>
            <p:cNvSpPr>
              <a:spLocks noChangeArrowheads="1"/>
            </p:cNvSpPr>
            <p:nvPr/>
          </p:nvSpPr>
          <p:spPr bwMode="auto">
            <a:xfrm>
              <a:off x="4248" y="1424"/>
              <a:ext cx="3530" cy="4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b="1" i="1" dirty="0"/>
                <a:t>Мера количества вещества и энергии</a:t>
              </a:r>
              <a:endParaRPr lang="ru-RU" b="1" dirty="0"/>
            </a:p>
          </p:txBody>
        </p:sp>
        <p:sp>
          <p:nvSpPr>
            <p:cNvPr id="27658" name="Rectangle 9"/>
            <p:cNvSpPr>
              <a:spLocks noChangeArrowheads="1"/>
            </p:cNvSpPr>
            <p:nvPr/>
          </p:nvSpPr>
          <p:spPr bwMode="auto">
            <a:xfrm>
              <a:off x="4248" y="2121"/>
              <a:ext cx="3530" cy="4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b="1" i="1" dirty="0"/>
                <a:t>Мера инертности</a:t>
              </a:r>
              <a:endParaRPr lang="ru-RU" dirty="0"/>
            </a:p>
          </p:txBody>
        </p:sp>
        <p:sp>
          <p:nvSpPr>
            <p:cNvPr id="27659" name="Rectangle 10"/>
            <p:cNvSpPr>
              <a:spLocks noChangeArrowheads="1"/>
            </p:cNvSpPr>
            <p:nvPr/>
          </p:nvSpPr>
          <p:spPr bwMode="auto">
            <a:xfrm>
              <a:off x="4248" y="2818"/>
              <a:ext cx="4208" cy="3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b="1" i="1" dirty="0"/>
                <a:t>Мера гравитационных свойств материи</a:t>
              </a:r>
              <a:endParaRPr lang="ru-RU" b="1" dirty="0"/>
            </a:p>
          </p:txBody>
        </p:sp>
        <p:sp>
          <p:nvSpPr>
            <p:cNvPr id="27660" name="Line 11"/>
            <p:cNvSpPr>
              <a:spLocks noChangeShapeType="1"/>
            </p:cNvSpPr>
            <p:nvPr/>
          </p:nvSpPr>
          <p:spPr bwMode="auto">
            <a:xfrm flipV="1">
              <a:off x="3684" y="1563"/>
              <a:ext cx="564" cy="5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61" name="Line 12"/>
            <p:cNvSpPr>
              <a:spLocks noChangeShapeType="1"/>
            </p:cNvSpPr>
            <p:nvPr/>
          </p:nvSpPr>
          <p:spPr bwMode="auto">
            <a:xfrm>
              <a:off x="3684" y="2399"/>
              <a:ext cx="56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62" name="Line 13"/>
            <p:cNvSpPr>
              <a:spLocks noChangeShapeType="1"/>
            </p:cNvSpPr>
            <p:nvPr/>
          </p:nvSpPr>
          <p:spPr bwMode="auto">
            <a:xfrm>
              <a:off x="3684" y="2539"/>
              <a:ext cx="564" cy="5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7654" name="Text Box 14"/>
          <p:cNvSpPr txBox="1">
            <a:spLocks noChangeArrowheads="1"/>
          </p:cNvSpPr>
          <p:nvPr/>
        </p:nvSpPr>
        <p:spPr bwMode="auto">
          <a:xfrm>
            <a:off x="215900" y="5661025"/>
            <a:ext cx="89281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i="1" dirty="0"/>
              <a:t>Килограмм – единица массы, равная массе международного эталона килограмма</a:t>
            </a:r>
            <a:r>
              <a:rPr lang="ru-RU" sz="2000" b="1" dirty="0"/>
              <a:t>                                                                       </a:t>
            </a:r>
          </a:p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chemeClr val="bg1"/>
                </a:solidFill>
              </a:rPr>
              <a:t>приблизительно равен массе 1 л чистой воды при 15 </a:t>
            </a:r>
            <a:r>
              <a:rPr lang="ru-RU" b="1" baseline="30000" dirty="0">
                <a:solidFill>
                  <a:schemeClr val="bg1"/>
                </a:solidFill>
              </a:rPr>
              <a:t>0</a:t>
            </a:r>
            <a:r>
              <a:rPr lang="ru-RU" b="1" dirty="0">
                <a:solidFill>
                  <a:schemeClr val="bg1"/>
                </a:solidFill>
              </a:rPr>
              <a:t>С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144000" cy="114300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chemeClr val="bg1"/>
                </a:solidFill>
              </a:rPr>
              <a:t>ФУНДАМЕНТАЛЬНЫЕ ВЗАИМОДЕЙСТВИЯ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38" name="Text Box 3"/>
          <p:cNvSpPr txBox="1">
            <a:spLocks noChangeArrowheads="1"/>
          </p:cNvSpPr>
          <p:nvPr/>
        </p:nvSpPr>
        <p:spPr bwMode="auto">
          <a:xfrm>
            <a:off x="0" y="1341438"/>
            <a:ext cx="896461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 u="sng" dirty="0"/>
              <a:t>Все бесконечное разнообразие физических процессов, происходящих в нашем мире, можно объяснить существованием в природе очень малого количества фундаментальных взаимодействий </a:t>
            </a:r>
          </a:p>
        </p:txBody>
      </p:sp>
      <p:graphicFrame>
        <p:nvGraphicFramePr>
          <p:cNvPr id="1026" name="Organization Chart 4"/>
          <p:cNvGraphicFramePr>
            <a:graphicFrameLocks/>
          </p:cNvGraphicFramePr>
          <p:nvPr>
            <p:ph idx="1"/>
          </p:nvPr>
        </p:nvGraphicFramePr>
        <p:xfrm>
          <a:off x="179388" y="3068638"/>
          <a:ext cx="8856662" cy="3354387"/>
        </p:xfrm>
        <a:graphic>
          <a:graphicData uri="http://schemas.openxmlformats.org/drawingml/2006/compatibility">
            <com:legacyDrawing xmlns:com="http://schemas.openxmlformats.org/drawingml/2006/compatibility" spid="_x0000_s3379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hnika">
  <a:themeElements>
    <a:clrScheme name="Tehnik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ehni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hnik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hnik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hnik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hnik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hnik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hnik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hnik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hnik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hnik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hnik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hnik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hnik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Tehnika</Template>
  <TotalTime>182</TotalTime>
  <Words>429</Words>
  <Application>Microsoft Office PowerPoint</Application>
  <PresentationFormat>Экран (4:3)</PresentationFormat>
  <Paragraphs>70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Arial Black</vt:lpstr>
      <vt:lpstr>Constantia</vt:lpstr>
      <vt:lpstr>Wingdings 2</vt:lpstr>
      <vt:lpstr>Tehnika</vt:lpstr>
      <vt:lpstr>ФИЗИКА И ПОЗНАНИЕ МИРА</vt:lpstr>
      <vt:lpstr>ЧТО ИЗУЧАЕТ ФИЗИКА?</vt:lpstr>
      <vt:lpstr>Возникновение физики. </vt:lpstr>
      <vt:lpstr>Материя </vt:lpstr>
      <vt:lpstr>Что и как изучает физика</vt:lpstr>
      <vt:lpstr>ТЕХНИЧЕСКИЕ УСТРОЙСТВА ДЛЯ ИЗУЧЕНИЯ ВСЕЛЕННОЙ </vt:lpstr>
      <vt:lpstr>ТЕХНИЧЕСКИЕ УСТРОЙСТВА ДЛЯ ИЗУЧЕНИЯ ВСЕЛЕННОЙ </vt:lpstr>
      <vt:lpstr>ЭТАПЫ НАУЧНОГО ПОЗНАНИЯ </vt:lpstr>
      <vt:lpstr>Научная гипотеза</vt:lpstr>
      <vt:lpstr>Теория</vt:lpstr>
      <vt:lpstr>ФУНДАМЕНТАЛЬНЫЕ ФИЗИЧЕСКИЕ ТЕОРИИ </vt:lpstr>
      <vt:lpstr>Физические законы и теории, границы их применимости </vt:lpstr>
      <vt:lpstr>ФИЗИЧЕСКИЕ ВЕЛИЧИНЫ </vt:lpstr>
      <vt:lpstr>ФИЗИЧЕСКИЕ ВЕЛИЧИНЫ </vt:lpstr>
      <vt:lpstr>ФИЗИЧЕСКИЕ ВЕЛИЧИНЫ </vt:lpstr>
      <vt:lpstr>ФУНДАМЕНТАЛЬНЫЕ ВЗАИМОДЕЙСТВИЯ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ФИЗИКА И ПОЗНАНИЕ МИРА</dc:title>
  <dc:creator>Марина</dc:creator>
  <cp:lastModifiedBy>Дмитрий</cp:lastModifiedBy>
  <cp:revision>13</cp:revision>
  <dcterms:created xsi:type="dcterms:W3CDTF">2010-09-02T17:00:59Z</dcterms:created>
  <dcterms:modified xsi:type="dcterms:W3CDTF">2016-09-27T13:26:21Z</dcterms:modified>
</cp:coreProperties>
</file>